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Platypi Medium" panose="020B0604020202020204" charset="0"/>
      <p:regular r:id="rId11"/>
    </p:embeddedFont>
    <p:embeddedFont>
      <p:font typeface="Source Serif Pro" panose="02040603050405020204" pitchFamily="18" charset="0"/>
      <p:regular r:id="rId12"/>
      <p:bold r:id="rId13"/>
    </p:embeddedFont>
    <p:embeddedFont>
      <p:font typeface="Source Serif Pro Bold" panose="02040803050405020204" pitchFamily="18" charset="0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19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112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The Classroom in the Train: An Adventure in Learning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47770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Welcome to Totto-chan's extraordinary school! Join us on a journey to Tomoe Gakuen and explore the unique educational philosophy of Tetsuko Kuroyanagi's beloved book.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8384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846088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821561"/>
            <a:ext cx="2690932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504C49"/>
                </a:solidFill>
                <a:latin typeface="Source Serif Pro Bold" pitchFamily="34" charset="0"/>
                <a:ea typeface="Source Serif Pro Bold" pitchFamily="34" charset="-122"/>
                <a:cs typeface="Source Serif Pro Bold" pitchFamily="34" charset="-120"/>
              </a:rPr>
              <a:t>by Praveena Ramesh</a:t>
            </a: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6B678E-33A3-DD87-3B96-F188500C85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4456" y="320355"/>
            <a:ext cx="1450974" cy="853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05BA43-B4D5-4366-66E1-F563DBCBD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78" y="181459"/>
            <a:ext cx="1342663" cy="13426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25087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Who is Totto-chan?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29981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9F7F7"/>
          </a:solidFill>
          <a:ln/>
        </p:spPr>
      </p:sp>
      <p:sp>
        <p:nvSpPr>
          <p:cNvPr id="5" name="Text 2"/>
          <p:cNvSpPr/>
          <p:nvPr/>
        </p:nvSpPr>
        <p:spPr>
          <a:xfrm>
            <a:off x="7017306" y="33776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A Curious Spirit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17306" y="3868103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Totto-chan is an energetic and inquisitive young girl.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200203" y="329981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9F7F7"/>
          </a:solidFill>
          <a:ln/>
        </p:spPr>
      </p:sp>
      <p:sp>
        <p:nvSpPr>
          <p:cNvPr id="8" name="Text 5"/>
          <p:cNvSpPr/>
          <p:nvPr/>
        </p:nvSpPr>
        <p:spPr>
          <a:xfrm>
            <a:off x="10937319" y="33776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Why Expelled?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937319" y="3868103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She was expelled for being too lively for her old school.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04753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9F7F7"/>
          </a:solidFill>
          <a:ln/>
        </p:spPr>
      </p:sp>
      <p:sp>
        <p:nvSpPr>
          <p:cNvPr id="11" name="Text 8"/>
          <p:cNvSpPr/>
          <p:nvPr/>
        </p:nvSpPr>
        <p:spPr>
          <a:xfrm>
            <a:off x="7017306" y="51254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Her Uniqueness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017306" y="561582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Her individuality makes her truly special.</a:t>
            </a:r>
            <a:endParaRPr lang="en-US" sz="17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1DFF71-4E64-3227-3B50-17CD43817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4456" y="320355"/>
            <a:ext cx="1450974" cy="8535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629176-71F5-CB84-8AB2-B95C97D28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78" y="181459"/>
            <a:ext cx="1342663" cy="13426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19375"/>
            <a:ext cx="1179314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Tomoe Gakuen: A Different Kind of School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951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Unusual Classrooms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47627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Classrooms are set inside old train cars.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04324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Each car offers a unique learning space.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8951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Unique Approach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447627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It prioritizes freedom, creativity, and individuality.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504324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Learning is flexible and student-centered.</a:t>
            </a:r>
            <a:endParaRPr lang="en-US" sz="17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8DCB02-62C7-8FEE-3486-4DC0D296F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456" y="320355"/>
            <a:ext cx="1450974" cy="853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4C3006-CA1F-494E-8FB7-62E8EBB1C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78" y="181459"/>
            <a:ext cx="1342663" cy="13426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60766" y="956239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Mr. Kobayashi: An Understanding Headmaster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452098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35471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Active Listener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4037528"/>
            <a:ext cx="67626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He listens intently to every child.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893707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587579" y="49887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Unique Pedagogy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587579" y="5479137"/>
            <a:ext cx="67626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His methods encourage genuine curiosity.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6335316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587579" y="64303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Fosters Growth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587579" y="6920746"/>
            <a:ext cx="67626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He cultivates a love for learning.</a:t>
            </a:r>
            <a:endParaRPr lang="en-US" sz="17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D6AC1D-2C19-92D1-36A0-A020618C04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84456" y="320355"/>
            <a:ext cx="1450974" cy="8535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9E98BF-81B5-C5B8-2AB3-EFDE3A0AA6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078" y="181459"/>
            <a:ext cx="1342663" cy="13426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5696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Key Themes: Acceptance and Individuality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214688"/>
            <a:ext cx="3664863" cy="2024182"/>
          </a:xfrm>
          <a:prstGeom prst="roundRect">
            <a:avLst>
              <a:gd name="adj" fmla="val 1681"/>
            </a:avLst>
          </a:prstGeom>
          <a:solidFill>
            <a:srgbClr val="F9F7F7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3441502"/>
            <a:ext cx="315396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Embracing Differences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931920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Tomoe Gakuen celebrates each student's unique qualities.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214688"/>
            <a:ext cx="3664863" cy="2024182"/>
          </a:xfrm>
          <a:prstGeom prst="roundRect">
            <a:avLst>
              <a:gd name="adj" fmla="val 1681"/>
            </a:avLst>
          </a:prstGeom>
          <a:solidFill>
            <a:srgbClr val="F9F7F7"/>
          </a:solidFill>
          <a:ln/>
        </p:spPr>
      </p:sp>
      <p:sp>
        <p:nvSpPr>
          <p:cNvPr id="8" name="Text 5"/>
          <p:cNvSpPr/>
          <p:nvPr/>
        </p:nvSpPr>
        <p:spPr>
          <a:xfrm>
            <a:off x="4912281" y="3441502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Patience and Understanding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4286250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The school values patience and deep understanding.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465683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F9F7F7"/>
          </a:solidFill>
          <a:ln/>
        </p:spPr>
      </p:sp>
      <p:sp>
        <p:nvSpPr>
          <p:cNvPr id="11" name="Text 8"/>
          <p:cNvSpPr/>
          <p:nvPr/>
        </p:nvSpPr>
        <p:spPr>
          <a:xfrm>
            <a:off x="1020604" y="56924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Sense of Belonging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6182916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It fosters a strong sense of community and acceptance.</a:t>
            </a:r>
            <a:endParaRPr lang="en-US" sz="17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EB921B-D72D-8E57-F52C-F8673BCC3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4456" y="320355"/>
            <a:ext cx="1450974" cy="8535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DBD8A-EAA8-4779-48F4-DEEEC1902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78" y="181459"/>
            <a:ext cx="1342663" cy="13426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72741" y="441368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Key Themes: Unconventional Teaching Methods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306723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35335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Flexible Curriculum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402395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Learning is personalized and adaptable.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667607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894421"/>
            <a:ext cx="30069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Experiential Learning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5384840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Students learn through hands-on activities.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6028492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6255306"/>
            <a:ext cx="34636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Encouraging Exploration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74572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Curiosity and discovery are highly valued.</a:t>
            </a:r>
            <a:endParaRPr lang="en-US" sz="17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F404A0-EEEB-A16F-4DFA-061EA4AE8F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84456" y="320355"/>
            <a:ext cx="1450974" cy="8535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E8F693-6B53-B9AA-DAE7-53D7A40F3B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078" y="181459"/>
            <a:ext cx="1342663" cy="13426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666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Discussion: What Can We Learn from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 Tomoe Gakuen?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659374" y="4442222"/>
            <a:ext cx="291965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Inclusive Classrooms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932640"/>
            <a:ext cx="3785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How can we create supportive environments?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547717" y="4838105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3127296"/>
            <a:ext cx="3898821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Benefits of Unconventional Methods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972044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What advantages do these approaches offer?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944326" y="3454479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9937790" y="5757029"/>
            <a:ext cx="33318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Embracing Individuality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6247448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How do we celebrate unique qualities in ourselves and others?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944326" y="6221730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3</a:t>
            </a:r>
            <a:endParaRPr lang="en-US" sz="265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30EA88-8A59-A8B7-5491-D0DD60F09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18558" y="320355"/>
            <a:ext cx="1316872" cy="7746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0FDB39-4338-11D9-79A1-23E4AEE6A2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078" y="181459"/>
            <a:ext cx="1342663" cy="13426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1567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Reflection: Your Dream Classroom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373398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9F7F7"/>
          </a:solidFill>
          <a:ln/>
        </p:spPr>
      </p:sp>
      <p:sp>
        <p:nvSpPr>
          <p:cNvPr id="5" name="Text 2"/>
          <p:cNvSpPr/>
          <p:nvPr/>
        </p:nvSpPr>
        <p:spPr>
          <a:xfrm>
            <a:off x="1303973" y="3373398"/>
            <a:ext cx="34730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Imagine Your Ideal Space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3863816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Visualize your perfect learning environment.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4453533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9F7F7"/>
          </a:solidFill>
          <a:ln/>
        </p:spPr>
      </p:sp>
      <p:sp>
        <p:nvSpPr>
          <p:cNvPr id="8" name="Text 5"/>
          <p:cNvSpPr/>
          <p:nvPr/>
        </p:nvSpPr>
        <p:spPr>
          <a:xfrm>
            <a:off x="1644134" y="4453533"/>
            <a:ext cx="33587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What Would You Learn?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943951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Consider the subjects and skills that excite you.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5533668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9F7F7"/>
          </a:solidFill>
          <a:ln/>
        </p:spPr>
      </p:sp>
      <p:sp>
        <p:nvSpPr>
          <p:cNvPr id="11" name="Text 8"/>
          <p:cNvSpPr/>
          <p:nvPr/>
        </p:nvSpPr>
        <p:spPr>
          <a:xfrm>
            <a:off x="1984415" y="55336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Bring Tomoe's Spirit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6024086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How can you apply these ideas to your life?</a:t>
            </a:r>
            <a:endParaRPr lang="en-US" sz="17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8FC19A-0087-FCFF-058D-2845B3764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4456" y="320355"/>
            <a:ext cx="1450974" cy="8535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93C28E-267B-36EF-40FF-32A718D3F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78" y="181459"/>
            <a:ext cx="1342663" cy="13426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323</Words>
  <Application>Microsoft Office PowerPoint</Application>
  <PresentationFormat>Custom</PresentationFormat>
  <Paragraphs>64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Source Serif Pro Bold</vt:lpstr>
      <vt:lpstr>Platypi Medium</vt:lpstr>
      <vt:lpstr>Source Serif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ASUS</cp:lastModifiedBy>
  <cp:revision>2</cp:revision>
  <dcterms:created xsi:type="dcterms:W3CDTF">2025-05-28T05:28:56Z</dcterms:created>
  <dcterms:modified xsi:type="dcterms:W3CDTF">2025-06-16T16:47:25Z</dcterms:modified>
</cp:coreProperties>
</file>